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4"/>
    <p:sldMasterId id="2147483753" r:id="rId5"/>
  </p:sldMasterIdLst>
  <p:notesMasterIdLst>
    <p:notesMasterId r:id="rId11"/>
  </p:notesMasterIdLst>
  <p:handoutMasterIdLst>
    <p:handoutMasterId r:id="rId12"/>
  </p:handoutMasterIdLst>
  <p:sldIdLst>
    <p:sldId id="306" r:id="rId6"/>
    <p:sldId id="355" r:id="rId7"/>
    <p:sldId id="359" r:id="rId8"/>
    <p:sldId id="360" r:id="rId9"/>
    <p:sldId id="357" r:id="rId10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5707"/>
    <a:srgbClr val="F5BE4A"/>
    <a:srgbClr val="56647C"/>
    <a:srgbClr val="A3ADBF"/>
    <a:srgbClr val="535652"/>
    <a:srgbClr val="4C555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211" y="0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4928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211" y="9494928"/>
            <a:ext cx="2974551" cy="49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EDEA9A-093F-49E2-B9E0-0D8130671E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4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7448" y="0"/>
            <a:ext cx="2975300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9283ECBE-0FCB-457F-8B51-0603A0F23115}" type="datetimeFigureOut">
              <a:rPr lang="en-GB" smtClean="0"/>
              <a:pPr/>
              <a:t>30/03/2023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5" y="4748052"/>
            <a:ext cx="5492121" cy="4498659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506"/>
            <a:ext cx="2975300" cy="50038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7448" y="9494506"/>
            <a:ext cx="2975300" cy="50038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D9280B62-6472-4BEA-BDF2-E6F6D34108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0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80B62-6472-4BEA-BDF2-E6F6D341081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41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80B62-6472-4BEA-BDF2-E6F6D341081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8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6966-FD90-45EF-8F6B-E3DDC6F4B3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3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4948-23FA-45B2-A134-D3D09FC354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2F1A-25E6-4AFF-93E5-8B70625E07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5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A5A4-1AE6-40EC-93B3-4793745580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92FA-0546-4CDC-B169-DF8D5F3E04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82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E070-0858-40E1-B4AF-715E56BE5F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19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52B5-7B5A-41DB-9978-B6FF9333E2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89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52A0-2BE7-4193-AA0C-3FD10415D1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60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CD5C-2DFA-4C66-888D-F11EBEB7CD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53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1188-A90B-4830-B6CE-EA5C7BB08F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7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FDC5-14E1-4F87-A77A-8EA615412E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99AA-A2A3-496B-860D-B140A00CD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25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76-D335-4317-BB44-773AE810AA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70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D689-7491-4B70-BDB0-FE602B9E46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54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B73C-C35B-4230-B3FE-9AF49E4D27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4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FA76-ABCF-488B-8035-90A1B844D6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2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B856-CD71-4164-9257-CA6766B5EF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1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3CE-5C65-4C68-AA98-87CDC4D423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3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5222-F869-4DE7-8BEC-1F4B9DC3D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6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0248-EF5B-4095-8FE9-F9CB28316F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1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A79C-5CFB-47C9-A209-CD3FDFC9DB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3F30-3D0E-482E-90EC-1CD022639B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1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E7300542-4F03-4645-9249-92DD3DCB0A9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168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9DF99B23-8168-4A41-B997-4C4B6E25354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3/30/2023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3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13"/>
          <a:stretch/>
        </p:blipFill>
        <p:spPr>
          <a:xfrm>
            <a:off x="-108520" y="0"/>
            <a:ext cx="9361040" cy="685799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715108" y="2667001"/>
            <a:ext cx="5713783" cy="266429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eaLnBrk="1" hangingPunct="1">
              <a:spcBef>
                <a:spcPts val="0"/>
              </a:spcBef>
              <a:buClr>
                <a:srgbClr val="999933"/>
              </a:buClr>
            </a:pPr>
            <a:r>
              <a:rPr lang="en-GB" sz="3600" kern="0" dirty="0">
                <a:solidFill>
                  <a:srgbClr val="535652"/>
                </a:solidFill>
                <a:latin typeface="Fredoka One"/>
                <a:ea typeface="Verdana"/>
                <a:cs typeface="Arial"/>
              </a:rPr>
              <a:t>Encompass Support  Services Pathways  </a:t>
            </a:r>
          </a:p>
          <a:p>
            <a:pPr algn="ctr" eaLnBrk="1" hangingPunct="1">
              <a:spcBef>
                <a:spcPts val="0"/>
              </a:spcBef>
              <a:buClr>
                <a:srgbClr val="999933"/>
              </a:buClr>
            </a:pPr>
            <a:endParaRPr lang="en-GB" sz="3200" kern="0" dirty="0">
              <a:solidFill>
                <a:srgbClr val="535652"/>
              </a:solidFill>
              <a:latin typeface="Fredoka One" pitchFamily="2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0AEEBC-5F63-4E2B-9A02-C63F13580F21}"/>
              </a:ext>
            </a:extLst>
          </p:cNvPr>
          <p:cNvSpPr txBox="1"/>
          <p:nvPr/>
        </p:nvSpPr>
        <p:spPr>
          <a:xfrm>
            <a:off x="444442" y="404471"/>
            <a:ext cx="5927757" cy="1676399"/>
          </a:xfrm>
          <a:prstGeom prst="rect">
            <a:avLst/>
          </a:prstGeom>
          <a:solidFill>
            <a:srgbClr val="4C555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BA70C843-4483-4396-90D1-0D9E71F110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3389"/>
            <a:ext cx="4127558" cy="11135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6270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925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 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43853"/>
            <a:ext cx="8229600" cy="5040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200" b="1" dirty="0">
                <a:solidFill>
                  <a:srgbClr val="CC3300"/>
                </a:solidFill>
              </a:rPr>
              <a:t>                                                                                                                                                                </a:t>
            </a:r>
            <a:endParaRPr lang="en-US" sz="240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>
              <a:effectLst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70111" y="449636"/>
            <a:ext cx="7290321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u="sng" dirty="0">
                <a:solidFill>
                  <a:srgbClr val="7030A0"/>
                </a:solidFill>
                <a:latin typeface="Fredoka One"/>
              </a:rPr>
              <a:t> </a:t>
            </a:r>
            <a:r>
              <a:rPr lang="en-US" sz="3150" u="sng" dirty="0">
                <a:solidFill>
                  <a:srgbClr val="535652"/>
                </a:solidFill>
                <a:latin typeface="Fredoka One"/>
              </a:rPr>
              <a:t>Support Services Referral Pathways</a:t>
            </a:r>
            <a:endParaRPr lang="en-US" sz="3150" u="sng" dirty="0">
              <a:solidFill>
                <a:srgbClr val="535652"/>
              </a:solidFill>
              <a:latin typeface="Fredoka One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                                                           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81562" y="1252255"/>
            <a:ext cx="4069432" cy="72742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Care Act Assessment 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(Eligible)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7049" y="2298139"/>
            <a:ext cx="7950061" cy="72742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Commissioner Referral/ Self Referral to purchase Encompass Support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99096" y="4980660"/>
            <a:ext cx="1792767" cy="43957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Short Term 6  – 12 weeks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9266" y="3532740"/>
            <a:ext cx="1772597" cy="94718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Crisis Intervention  </a:t>
            </a:r>
          </a:p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24 hour delivery           </a:t>
            </a:r>
            <a:r>
              <a:rPr lang="en-GB" sz="1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Rapid Response 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TRIAGE Specialist respite/outreach </a:t>
            </a:r>
            <a:endParaRPr lang="en-GB" sz="12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36481" y="3565540"/>
            <a:ext cx="1444767" cy="90893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72 hours for assessment Respite Short Breaks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40454" y="3550179"/>
            <a:ext cx="1460635" cy="92974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 – 5 working days for assessment</a:t>
            </a:r>
          </a:p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SLS Community and vocational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7049" y="4636008"/>
            <a:ext cx="1784814" cy="1694"/>
          </a:xfrm>
          <a:prstGeom prst="straightConnector1">
            <a:avLst/>
          </a:prstGeom>
          <a:ln w="12700">
            <a:solidFill>
              <a:srgbClr val="56647C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208357" y="3541455"/>
            <a:ext cx="1460635" cy="93846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48 / 72 hours</a:t>
            </a:r>
          </a:p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Delivery of service</a:t>
            </a:r>
          </a:p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Community Outreach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125865" y="4973121"/>
            <a:ext cx="4475113" cy="45464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Medium term to permanent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536481" y="4636008"/>
            <a:ext cx="6041653" cy="14097"/>
          </a:xfrm>
          <a:prstGeom prst="straightConnector1">
            <a:avLst/>
          </a:prstGeom>
          <a:ln w="12700">
            <a:solidFill>
              <a:srgbClr val="56647C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4503405" y="1944766"/>
            <a:ext cx="484632" cy="407100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065370" y="3093908"/>
            <a:ext cx="484632" cy="407100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189015" y="3093908"/>
            <a:ext cx="484632" cy="407100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205831" y="3092822"/>
            <a:ext cx="484632" cy="407100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7740352" y="3093908"/>
            <a:ext cx="484632" cy="407100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144383" y="3556884"/>
            <a:ext cx="1400120" cy="92303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3 -5 working days for assessment Residential support</a:t>
            </a:r>
          </a:p>
        </p:txBody>
      </p:sp>
      <p:sp>
        <p:nvSpPr>
          <p:cNvPr id="46" name="Down Arrow 45"/>
          <p:cNvSpPr/>
          <p:nvPr/>
        </p:nvSpPr>
        <p:spPr>
          <a:xfrm>
            <a:off x="4607655" y="3093908"/>
            <a:ext cx="484632" cy="407100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-5400000">
            <a:off x="3784790" y="3022563"/>
            <a:ext cx="484632" cy="494518"/>
          </a:xfrm>
          <a:prstGeom prst="downArrow">
            <a:avLst/>
          </a:prstGeom>
          <a:solidFill>
            <a:srgbClr val="535652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-5400000">
            <a:off x="2275862" y="3022563"/>
            <a:ext cx="484632" cy="494518"/>
          </a:xfrm>
          <a:prstGeom prst="downArrow">
            <a:avLst/>
          </a:prstGeom>
          <a:solidFill>
            <a:srgbClr val="535652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48918" y="4980660"/>
            <a:ext cx="1419891" cy="43957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Short Breaks – Med term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E045A4-8C98-4205-9E60-AA9BDAEF8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3" y="6169964"/>
            <a:ext cx="9144000" cy="688848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CA95B3E6-2E08-4CCD-8B82-51643E1DE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480" y="164360"/>
            <a:ext cx="1409007" cy="3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4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31742B-50D8-4998-874A-D5ABD6AFD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820" y="6166443"/>
            <a:ext cx="9144000" cy="688848"/>
          </a:xfrm>
          <a:prstGeom prst="rect">
            <a:avLst/>
          </a:prstGeom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925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 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840" y="947970"/>
            <a:ext cx="8229600" cy="5040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400" b="1" dirty="0"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400" b="1" dirty="0">
              <a:effectLst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6298" y="575728"/>
            <a:ext cx="8504173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150" u="sng" dirty="0">
                <a:solidFill>
                  <a:srgbClr val="535652"/>
                </a:solidFill>
                <a:latin typeface="Fredoka One"/>
              </a:rPr>
              <a:t>Rapid Response Pathway </a:t>
            </a:r>
            <a:r>
              <a:rPr lang="en-US" sz="3000" u="sng" dirty="0">
                <a:solidFill>
                  <a:srgbClr val="535652"/>
                </a:solidFill>
                <a:latin typeface="Fredoka One"/>
              </a:rPr>
              <a:t>– </a:t>
            </a:r>
            <a:r>
              <a:rPr lang="en-US" u="sng" dirty="0">
                <a:solidFill>
                  <a:srgbClr val="535652"/>
                </a:solidFill>
                <a:latin typeface="Fredoka One"/>
              </a:rPr>
              <a:t>Crisis Intervention </a:t>
            </a:r>
            <a:endParaRPr lang="en-US" sz="1400" u="sng" dirty="0">
              <a:solidFill>
                <a:srgbClr val="535652"/>
              </a:solidFill>
              <a:latin typeface="Fredoka One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39167" y="1246428"/>
            <a:ext cx="4712658" cy="56003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in crisis – referred by DTA/TCP/ASC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27810" y="2089526"/>
            <a:ext cx="3324015" cy="139114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Risk Assessment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Completed in 24 hours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7 days a week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Triage primary need- to identify appropriate support package</a:t>
            </a:r>
          </a:p>
          <a:p>
            <a:pPr algn="ctr"/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5212" y="2216944"/>
            <a:ext cx="3009729" cy="110147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person be supported at current accommodation?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7679" y="4618038"/>
            <a:ext cx="7417536" cy="28632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Crisis Resolved in 12 weeks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71600" y="1216808"/>
            <a:ext cx="1885015" cy="69723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Assume own accommodation / ATU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23943" y="5115066"/>
            <a:ext cx="1728192" cy="609640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Referrer decides next support route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732206" y="5192616"/>
            <a:ext cx="2468088" cy="109963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return to previous or new setting with follow up recovery  step up step down support in places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75327" y="3748959"/>
            <a:ext cx="1728192" cy="69723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Specialist Respite Provision with discharge plans agreed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421220" y="3748959"/>
            <a:ext cx="1800163" cy="711061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Community Crisis Support Provided up to 24/7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11962" y="5162822"/>
            <a:ext cx="1001038" cy="45882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Different Agency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343503" y="5910704"/>
            <a:ext cx="1001038" cy="45882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Specialist RCH Setting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013508" y="5808064"/>
            <a:ext cx="937902" cy="459790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Return to ATU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5988303" y="1772816"/>
            <a:ext cx="368388" cy="356268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1190968" y="3320566"/>
            <a:ext cx="296909" cy="470944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 rot="-10800000">
            <a:off x="3664812" y="2599626"/>
            <a:ext cx="870011" cy="356166"/>
          </a:xfrm>
          <a:prstGeom prst="right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2843808" y="1374912"/>
            <a:ext cx="299234" cy="356166"/>
          </a:xfrm>
          <a:prstGeom prst="right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3188620" y="3318418"/>
            <a:ext cx="321964" cy="496363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44" name="Straight Connector 43"/>
          <p:cNvCxnSpPr>
            <a:cxnSpLocks/>
            <a:stCxn id="16" idx="2"/>
            <a:endCxn id="16" idx="2"/>
          </p:cNvCxnSpPr>
          <p:nvPr/>
        </p:nvCxnSpPr>
        <p:spPr>
          <a:xfrm>
            <a:off x="1388039" y="5724706"/>
            <a:ext cx="0" cy="0"/>
          </a:xfrm>
          <a:prstGeom prst="line">
            <a:avLst/>
          </a:prstGeom>
          <a:ln w="12700">
            <a:solidFill>
              <a:srgbClr val="56647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1844022" y="5691283"/>
            <a:ext cx="0" cy="253717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stCxn id="16" idx="3"/>
          </p:cNvCxnSpPr>
          <p:nvPr/>
        </p:nvCxnSpPr>
        <p:spPr>
          <a:xfrm flipV="1">
            <a:off x="2252135" y="5418684"/>
            <a:ext cx="413686" cy="1202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2203519" y="5684887"/>
            <a:ext cx="835484" cy="260113"/>
          </a:xfrm>
          <a:prstGeom prst="straightConnector1">
            <a:avLst/>
          </a:prstGeom>
          <a:ln w="12700">
            <a:solidFill>
              <a:srgbClr val="53565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535802" y="3708001"/>
            <a:ext cx="3320009" cy="75201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Personalised plan co-produced with family, Circle of Support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6019800" y="3490098"/>
            <a:ext cx="296909" cy="30123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Right Arrow 5">
            <a:extLst>
              <a:ext uri="{FF2B5EF4-FFF2-40B4-BE49-F238E27FC236}">
                <a16:creationId xmlns:a16="http://schemas.microsoft.com/office/drawing/2014/main" id="{79B1B83F-4474-4E11-88FF-A2BE752A54E4}"/>
              </a:ext>
            </a:extLst>
          </p:cNvPr>
          <p:cNvSpPr/>
          <p:nvPr/>
        </p:nvSpPr>
        <p:spPr>
          <a:xfrm rot="5340000">
            <a:off x="6685373" y="4898550"/>
            <a:ext cx="561755" cy="291198"/>
          </a:xfrm>
          <a:prstGeom prst="rightArrow">
            <a:avLst>
              <a:gd name="adj1" fmla="val 50000"/>
              <a:gd name="adj2" fmla="val 68727"/>
            </a:avLst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Right Arrow 5">
            <a:extLst>
              <a:ext uri="{FF2B5EF4-FFF2-40B4-BE49-F238E27FC236}">
                <a16:creationId xmlns:a16="http://schemas.microsoft.com/office/drawing/2014/main" id="{B6C1BB5A-2373-40F8-906E-E52C357452A0}"/>
              </a:ext>
            </a:extLst>
          </p:cNvPr>
          <p:cNvSpPr/>
          <p:nvPr/>
        </p:nvSpPr>
        <p:spPr>
          <a:xfrm rot="5400000">
            <a:off x="1174498" y="4798806"/>
            <a:ext cx="427079" cy="300957"/>
          </a:xfrm>
          <a:prstGeom prst="right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AA64885F-B853-4A26-AF72-9E5700A3BA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66" y="281168"/>
            <a:ext cx="1409007" cy="3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A5AEEF-3BDB-4012-B82F-9BFCC5ED5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3272"/>
            <a:ext cx="9144000" cy="688848"/>
          </a:xfrm>
          <a:prstGeom prst="rect">
            <a:avLst/>
          </a:prstGeom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925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 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3" y="282108"/>
            <a:ext cx="8016822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150" u="sng" dirty="0">
                <a:solidFill>
                  <a:srgbClr val="535652"/>
                </a:solidFill>
                <a:latin typeface="Fredoka One"/>
              </a:rPr>
              <a:t>Recovery Pathway </a:t>
            </a:r>
            <a:r>
              <a:rPr lang="en-US" sz="3000" u="sng" dirty="0">
                <a:solidFill>
                  <a:srgbClr val="535652"/>
                </a:solidFill>
                <a:latin typeface="Fredoka One"/>
              </a:rPr>
              <a:t>- </a:t>
            </a:r>
            <a:r>
              <a:rPr lang="en-US" u="sng" dirty="0">
                <a:solidFill>
                  <a:srgbClr val="535652"/>
                </a:solidFill>
                <a:latin typeface="Fredoka One"/>
              </a:rPr>
              <a:t>Accommodation Based</a:t>
            </a:r>
            <a:endParaRPr lang="en-US" u="sng" dirty="0">
              <a:solidFill>
                <a:srgbClr val="535652"/>
              </a:solidFill>
              <a:latin typeface="Fredoka One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67989" y="1274363"/>
            <a:ext cx="5064087" cy="510906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in Specialist Respite Services / ATU – ready for discharge into med/long term setting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07065" y="1939767"/>
            <a:ext cx="4153167" cy="43112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returning to home/RCH or SLS setting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19100" y="1034330"/>
            <a:ext cx="1521270" cy="105014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CENTRED Assessment during  SRS / ATU discharge planning process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08304" y="2218347"/>
            <a:ext cx="1631104" cy="556422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Draft Personalised Support package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19100" y="2899038"/>
            <a:ext cx="1530425" cy="42253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Agree Purchase order</a:t>
            </a:r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7545" y="2529376"/>
            <a:ext cx="4837592" cy="37499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CENTRED ASSESSMENT WITH CO-PRODUCED AGREED OUTCOMES  - Discharge Plan to be developed and date set.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7543" y="3109247"/>
            <a:ext cx="4837594" cy="470518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 transferred  / admitted to Encompass Specialist Support Services on the  Recovery Pathway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3528" y="3749215"/>
            <a:ext cx="4981610" cy="37499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 week review / reassessment  of outcomes and support required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MDT Social Worker /Family / Circle of Support / Encompass Team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67543" y="4312449"/>
            <a:ext cx="4837593" cy="50121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Out of crisis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422885" y="3844371"/>
            <a:ext cx="2872212" cy="668929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no change progressing well - Support Continues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907704" y="5981089"/>
            <a:ext cx="4951286" cy="314840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 / 18  Week Review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942277" y="5192821"/>
            <a:ext cx="2301787" cy="52835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Rehab ends and Outreach step down begins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31639" y="5187156"/>
            <a:ext cx="2358316" cy="531935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– begin Outreach/Short Term Enablement pathway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396387" y="4637569"/>
            <a:ext cx="2925207" cy="988856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Yes – continues with a new support package and  co-production of outcomes to independence </a:t>
            </a:r>
          </a:p>
        </p:txBody>
      </p:sp>
      <p:sp>
        <p:nvSpPr>
          <p:cNvPr id="3" name="Down Arrow 2"/>
          <p:cNvSpPr/>
          <p:nvPr/>
        </p:nvSpPr>
        <p:spPr>
          <a:xfrm>
            <a:off x="4629434" y="1770317"/>
            <a:ext cx="212778" cy="170784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4619004" y="2385282"/>
            <a:ext cx="223208" cy="155063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8073934" y="2060848"/>
            <a:ext cx="201359" cy="21622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Down Arrow 29"/>
          <p:cNvSpPr/>
          <p:nvPr/>
        </p:nvSpPr>
        <p:spPr>
          <a:xfrm rot="-60000">
            <a:off x="2786267" y="2886156"/>
            <a:ext cx="200147" cy="234755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8067241" y="2708722"/>
            <a:ext cx="201359" cy="21622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Down Arrow 31"/>
          <p:cNvSpPr/>
          <p:nvPr/>
        </p:nvSpPr>
        <p:spPr>
          <a:xfrm rot="-5400000">
            <a:off x="7196762" y="1359786"/>
            <a:ext cx="292639" cy="35758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Down Arrow 34"/>
          <p:cNvSpPr/>
          <p:nvPr/>
        </p:nvSpPr>
        <p:spPr>
          <a:xfrm rot="-60000">
            <a:off x="2786268" y="3555371"/>
            <a:ext cx="200147" cy="234755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Down Arrow 35"/>
          <p:cNvSpPr/>
          <p:nvPr/>
        </p:nvSpPr>
        <p:spPr>
          <a:xfrm rot="-60000">
            <a:off x="2786268" y="4119439"/>
            <a:ext cx="200147" cy="234755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Down Arrow 36"/>
          <p:cNvSpPr/>
          <p:nvPr/>
        </p:nvSpPr>
        <p:spPr>
          <a:xfrm rot="-5400000">
            <a:off x="5150171" y="4218982"/>
            <a:ext cx="377594" cy="669839"/>
          </a:xfrm>
          <a:prstGeom prst="downArrow">
            <a:avLst>
              <a:gd name="adj1" fmla="val 35440"/>
              <a:gd name="adj2" fmla="val 50000"/>
            </a:avLst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Down Arrow 35">
            <a:extLst>
              <a:ext uri="{FF2B5EF4-FFF2-40B4-BE49-F238E27FC236}">
                <a16:creationId xmlns:a16="http://schemas.microsoft.com/office/drawing/2014/main" id="{95B2CD67-62E3-4E67-835C-AAA4C77EFBF8}"/>
              </a:ext>
            </a:extLst>
          </p:cNvPr>
          <p:cNvSpPr/>
          <p:nvPr/>
        </p:nvSpPr>
        <p:spPr>
          <a:xfrm rot="-60000">
            <a:off x="1360217" y="4816063"/>
            <a:ext cx="278214" cy="36208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Down Arrow 35">
            <a:extLst>
              <a:ext uri="{FF2B5EF4-FFF2-40B4-BE49-F238E27FC236}">
                <a16:creationId xmlns:a16="http://schemas.microsoft.com/office/drawing/2014/main" id="{350CCE05-B513-4CE9-9263-08284D58CCDF}"/>
              </a:ext>
            </a:extLst>
          </p:cNvPr>
          <p:cNvSpPr/>
          <p:nvPr/>
        </p:nvSpPr>
        <p:spPr>
          <a:xfrm rot="-60000">
            <a:off x="3897165" y="4786513"/>
            <a:ext cx="271637" cy="396996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Text&#10;&#10;Description automatically generated with low confidence">
            <a:extLst>
              <a:ext uri="{FF2B5EF4-FFF2-40B4-BE49-F238E27FC236}">
                <a16:creationId xmlns:a16="http://schemas.microsoft.com/office/drawing/2014/main" id="{32F84703-118A-41ED-A509-23C8E9A21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090" y="133559"/>
            <a:ext cx="1409007" cy="3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2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7829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dirty="0"/>
              <a:t> </a:t>
            </a:r>
            <a:r>
              <a:rPr lang="en-GB" sz="3500" u="sng" dirty="0">
                <a:solidFill>
                  <a:srgbClr val="535652"/>
                </a:solidFill>
                <a:latin typeface="Fredoka One"/>
              </a:rPr>
              <a:t>Short Term Enablement Pathway </a:t>
            </a:r>
            <a:br>
              <a:rPr lang="en-GB" sz="3000" u="sng" dirty="0">
                <a:solidFill>
                  <a:srgbClr val="535652"/>
                </a:solidFill>
                <a:latin typeface="Fredoka One"/>
              </a:rPr>
            </a:br>
            <a:r>
              <a:rPr lang="en-GB" sz="2000" u="sng" dirty="0">
                <a:solidFill>
                  <a:srgbClr val="535652"/>
                </a:solidFill>
                <a:latin typeface="Fredoka One"/>
              </a:rPr>
              <a:t>Domiciliary Care / Community Outreach</a:t>
            </a:r>
            <a:endParaRPr lang="en-US" sz="3000" u="sng" dirty="0">
              <a:solidFill>
                <a:srgbClr val="535652"/>
              </a:solidFill>
              <a:latin typeface="Fredoka One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                                                          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D49-AA80-0649-9059-399474757A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704528" y="1537959"/>
            <a:ext cx="7848600" cy="424022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Meet person in home / own environment – Family / Person Centred Assessment to meet needs 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Risk assessment – Understand the individual’s personal outcomes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3113528" y="2142416"/>
            <a:ext cx="2869118" cy="125496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LIFESTYLE OUTCOMES:</a:t>
            </a:r>
          </a:p>
          <a:p>
            <a:pPr algn="just" fontAlgn="auto"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SOCIAL ACTIVITY</a:t>
            </a:r>
          </a:p>
          <a:p>
            <a:pPr algn="just" fontAlgn="auto"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COMMUNITY CONNECTION</a:t>
            </a:r>
          </a:p>
          <a:p>
            <a:pPr algn="just" fontAlgn="auto"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DAY TME OCCUPATION</a:t>
            </a:r>
          </a:p>
          <a:p>
            <a:pPr algn="just" fontAlgn="auto">
              <a:spcAft>
                <a:spcPts val="0"/>
              </a:spcAft>
            </a:pP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FRIENDSHIPS/FAMILY/RELATIONSHIPS  </a:t>
            </a: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6053472" y="2168364"/>
            <a:ext cx="2808312" cy="125496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</a:pPr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INDEPENDENCE OUTCOMES: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HEALTH AND WELL-BEING 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PERSONAL CARE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LIVING SKILLS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NAVIGATING COMMUNITY  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704528" y="958206"/>
            <a:ext cx="7848600" cy="388001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CMHT/AOT/ASC/Private referral to service 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194928" y="2168364"/>
            <a:ext cx="2808312" cy="125496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</a:pPr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VOCATIONAL  OUTCOMES: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 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VOLUNTEERING </a:t>
            </a:r>
          </a:p>
          <a:p>
            <a:pPr algn="just" fontAlgn="auto">
              <a:spcAft>
                <a:spcPts val="0"/>
              </a:spcAft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MICRO ENTERPRISE </a:t>
            </a:r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2915816" y="3505210"/>
            <a:ext cx="3312368" cy="355838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CO-PRODUCTION  SUPPORT PLAN  / AGREEMENT </a:t>
            </a:r>
          </a:p>
        </p:txBody>
      </p:sp>
      <p:sp>
        <p:nvSpPr>
          <p:cNvPr id="18" name="Text Placeholder 7"/>
          <p:cNvSpPr txBox="1">
            <a:spLocks/>
          </p:cNvSpPr>
          <p:nvPr/>
        </p:nvSpPr>
        <p:spPr>
          <a:xfrm>
            <a:off x="323528" y="4090365"/>
            <a:ext cx="8280920" cy="400372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REGULAR PERSONAL REVIEW/REASSESSMENT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 WEEKS/3 MONTH REASSESSMENT</a:t>
            </a:r>
            <a:endParaRPr lang="en-GB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 Placeholder 7"/>
          <p:cNvSpPr txBox="1">
            <a:spLocks/>
          </p:cNvSpPr>
          <p:nvPr/>
        </p:nvSpPr>
        <p:spPr>
          <a:xfrm>
            <a:off x="3124200" y="4697120"/>
            <a:ext cx="2808312" cy="455838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PROGRESSING / ASSESS  ACHIEVEMENTS OF PERSONAL OUTCOMES </a:t>
            </a:r>
          </a:p>
        </p:txBody>
      </p:sp>
      <p:sp>
        <p:nvSpPr>
          <p:cNvPr id="20" name="Text Placeholder 7"/>
          <p:cNvSpPr txBox="1">
            <a:spLocks/>
          </p:cNvSpPr>
          <p:nvPr/>
        </p:nvSpPr>
        <p:spPr>
          <a:xfrm>
            <a:off x="6254486" y="4692103"/>
            <a:ext cx="2417576" cy="46085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  <a:r>
              <a:rPr lang="en-GB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YES / NO – CONTINUE SUPPORT </a:t>
            </a:r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107503" y="4692102"/>
            <a:ext cx="2782011" cy="460856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</a:t>
            </a:r>
            <a:r>
              <a:rPr lang="en-GB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</a:t>
            </a: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DOMICILIARY SUPPORT 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COMMUNITYOUTREACH SUPPORT </a:t>
            </a: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1610181" y="5426292"/>
            <a:ext cx="5860107" cy="459277"/>
          </a:xfrm>
          <a:prstGeom prst="roundRect">
            <a:avLst/>
          </a:prstGeom>
          <a:solidFill>
            <a:srgbClr val="A3ADBF"/>
          </a:solidFill>
          <a:ln w="12700" cap="flat" cmpd="sng" algn="ctr">
            <a:solidFill>
              <a:srgbClr val="56647C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</a:pPr>
            <a:r>
              <a:rPr lang="en-GB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12 MONTH MDT REVIEW 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4447852" y="1319511"/>
            <a:ext cx="223208" cy="25646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460396" y="1961981"/>
            <a:ext cx="223208" cy="25646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310611" y="1951093"/>
            <a:ext cx="223208" cy="25646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1386973" y="1951093"/>
            <a:ext cx="223208" cy="264495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460395" y="3284984"/>
            <a:ext cx="201055" cy="20225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4457461" y="3878580"/>
            <a:ext cx="213599" cy="238787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4447852" y="4489918"/>
            <a:ext cx="213599" cy="192906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518810" y="4437112"/>
            <a:ext cx="192265" cy="282915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1450503" y="4437112"/>
            <a:ext cx="192265" cy="245712"/>
          </a:xfrm>
          <a:prstGeom prst="downArrow">
            <a:avLst/>
          </a:prstGeom>
          <a:solidFill>
            <a:srgbClr val="F5BE4A"/>
          </a:solidFill>
          <a:ln w="12700">
            <a:solidFill>
              <a:srgbClr val="7F57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13C91C-A681-4482-935E-4A9F4CFBD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4490"/>
            <a:ext cx="9144000" cy="6888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6014FB-C59E-4FCE-A266-4466830E41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73638"/>
            <a:ext cx="1118936" cy="30036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38BC59A-C20B-4B8F-91A4-D3651757E54A}"/>
              </a:ext>
            </a:extLst>
          </p:cNvPr>
          <p:cNvSpPr txBox="1"/>
          <p:nvPr/>
        </p:nvSpPr>
        <p:spPr>
          <a:xfrm>
            <a:off x="692794" y="4258665"/>
            <a:ext cx="2310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PROGRAMME BEGINS</a:t>
            </a:r>
            <a:endParaRPr lang="en-GB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E6F31F-C0F0-4B66-BD71-FC6C844FC421}"/>
              </a:ext>
            </a:extLst>
          </p:cNvPr>
          <p:cNvSpPr txBox="1"/>
          <p:nvPr/>
        </p:nvSpPr>
        <p:spPr>
          <a:xfrm>
            <a:off x="6553200" y="4246106"/>
            <a:ext cx="2190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6 MONTH REASSESSMENT</a:t>
            </a:r>
            <a:endParaRPr lang="en-GB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7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80A5CF385540B8D83E726626A259" ma:contentTypeVersion="11" ma:contentTypeDescription="Create a new document." ma:contentTypeScope="" ma:versionID="946bd470cd744b68f73ae43bd63e9050">
  <xsd:schema xmlns:xsd="http://www.w3.org/2001/XMLSchema" xmlns:xs="http://www.w3.org/2001/XMLSchema" xmlns:p="http://schemas.microsoft.com/office/2006/metadata/properties" xmlns:ns3="213b57a7-43f3-4d6c-a36e-d1796c22d540" xmlns:ns4="581dee7b-fbc4-4cd8-8e32-ca3ac74a559e" targetNamespace="http://schemas.microsoft.com/office/2006/metadata/properties" ma:root="true" ma:fieldsID="41d8189165e961f97aa5989ef8b29a03" ns3:_="" ns4:_="">
    <xsd:import namespace="213b57a7-43f3-4d6c-a36e-d1796c22d540"/>
    <xsd:import namespace="581dee7b-fbc4-4cd8-8e32-ca3ac74a55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b57a7-43f3-4d6c-a36e-d1796c22d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dee7b-fbc4-4cd8-8e32-ca3ac74a5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8A0907-A8C1-46B7-A6AD-5160F24CAE42}">
  <ds:schemaRefs>
    <ds:schemaRef ds:uri="http://www.w3.org/XML/1998/namespace"/>
    <ds:schemaRef ds:uri="http://purl.org/dc/elements/1.1/"/>
    <ds:schemaRef ds:uri="213b57a7-43f3-4d6c-a36e-d1796c22d540"/>
    <ds:schemaRef ds:uri="http://schemas.microsoft.com/office/2006/metadata/properties"/>
    <ds:schemaRef ds:uri="http://purl.org/dc/terms/"/>
    <ds:schemaRef ds:uri="http://schemas.microsoft.com/office/2006/documentManagement/types"/>
    <ds:schemaRef ds:uri="581dee7b-fbc4-4cd8-8e32-ca3ac74a559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28CBE2-005E-4F52-8361-B4310CB41A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1B5A5A-DF82-4BF6-8081-CC91C3A0A5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b57a7-43f3-4d6c-a36e-d1796c22d540"/>
    <ds:schemaRef ds:uri="581dee7b-fbc4-4cd8-8e32-ca3ac74a55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4210</TotalTime>
  <Words>490</Words>
  <Application>Microsoft Office PowerPoint</Application>
  <PresentationFormat>On-screen Show (4:3)</PresentationFormat>
  <Paragraphs>90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Fredoka One</vt:lpstr>
      <vt:lpstr>Verdana</vt:lpstr>
      <vt:lpstr>Office Theme</vt:lpstr>
      <vt:lpstr>1_Office Theme</vt:lpstr>
      <vt:lpstr>PowerPoint Presentation</vt:lpstr>
      <vt:lpstr>  </vt:lpstr>
      <vt:lpstr>  </vt:lpstr>
      <vt:lpstr>  </vt:lpstr>
      <vt:lpstr> Short Term Enablement Pathway  Domiciliary Care / Community Outreach</vt:lpstr>
    </vt:vector>
  </TitlesOfParts>
  <Company>DRH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J.Obeirne</dc:creator>
  <cp:lastModifiedBy>Hannah Harrison</cp:lastModifiedBy>
  <cp:revision>784</cp:revision>
  <cp:lastPrinted>2018-09-21T07:45:57Z</cp:lastPrinted>
  <dcterms:created xsi:type="dcterms:W3CDTF">2010-01-25T15:43:13Z</dcterms:created>
  <dcterms:modified xsi:type="dcterms:W3CDTF">2023-03-30T11:12:06Z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56f32c-107b-4e46-a90d-f2c4f187ed23_Enabled">
    <vt:lpwstr>true</vt:lpwstr>
  </property>
  <property fmtid="{D5CDD505-2E9C-101B-9397-08002B2CF9AE}" pid="3" name="MSIP_Label_2356f32c-107b-4e46-a90d-f2c4f187ed23_SetDate">
    <vt:lpwstr>2021-01-12T16:55:43Z</vt:lpwstr>
  </property>
  <property fmtid="{D5CDD505-2E9C-101B-9397-08002B2CF9AE}" pid="4" name="MSIP_Label_2356f32c-107b-4e46-a90d-f2c4f187ed23_Method">
    <vt:lpwstr>Standard</vt:lpwstr>
  </property>
  <property fmtid="{D5CDD505-2E9C-101B-9397-08002B2CF9AE}" pid="5" name="MSIP_Label_2356f32c-107b-4e46-a90d-f2c4f187ed23_Name">
    <vt:lpwstr>General</vt:lpwstr>
  </property>
  <property fmtid="{D5CDD505-2E9C-101B-9397-08002B2CF9AE}" pid="6" name="MSIP_Label_2356f32c-107b-4e46-a90d-f2c4f187ed23_SiteId">
    <vt:lpwstr>4694de5c-222b-4010-a832-96b7e7404570</vt:lpwstr>
  </property>
  <property fmtid="{D5CDD505-2E9C-101B-9397-08002B2CF9AE}" pid="7" name="MSIP_Label_2356f32c-107b-4e46-a90d-f2c4f187ed23_ActionId">
    <vt:lpwstr>52bd2d5b-b850-4f7a-8a09-3c69fc58d64b</vt:lpwstr>
  </property>
  <property fmtid="{D5CDD505-2E9C-101B-9397-08002B2CF9AE}" pid="8" name="MSIP_Label_2356f32c-107b-4e46-a90d-f2c4f187ed23_ContentBits">
    <vt:lpwstr>0</vt:lpwstr>
  </property>
  <property fmtid="{D5CDD505-2E9C-101B-9397-08002B2CF9AE}" pid="9" name="ContentTypeId">
    <vt:lpwstr>0x010100A44080A5CF385540B8D83E726626A259</vt:lpwstr>
  </property>
</Properties>
</file>