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1" r:id="rId4"/>
    <p:sldMasterId id="2147483753" r:id="rId5"/>
  </p:sldMasterIdLst>
  <p:notesMasterIdLst>
    <p:notesMasterId r:id="rId11"/>
  </p:notesMasterIdLst>
  <p:handoutMasterIdLst>
    <p:handoutMasterId r:id="rId12"/>
  </p:handoutMasterIdLst>
  <p:sldIdLst>
    <p:sldId id="306" r:id="rId6"/>
    <p:sldId id="355" r:id="rId7"/>
    <p:sldId id="359" r:id="rId8"/>
    <p:sldId id="360" r:id="rId9"/>
    <p:sldId id="357" r:id="rId10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552"/>
    <a:srgbClr val="56647C"/>
    <a:srgbClr val="A3ADBF"/>
    <a:srgbClr val="535652"/>
    <a:srgbClr val="CC3300"/>
    <a:srgbClr val="7F5707"/>
    <a:srgbClr val="F5BE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37" autoAdjust="0"/>
  </p:normalViewPr>
  <p:slideViewPr>
    <p:cSldViewPr>
      <p:cViewPr varScale="1">
        <p:scale>
          <a:sx n="81" d="100"/>
          <a:sy n="81" d="100"/>
        </p:scale>
        <p:origin x="91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211" y="0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4928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211" y="9494928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EDEA9A-093F-49E2-B9E0-0D8130671E4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947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7448" y="0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9283ECBE-0FCB-457F-8B51-0603A0F23115}" type="datetimeFigureOut">
              <a:rPr lang="en-GB" smtClean="0"/>
              <a:pPr/>
              <a:t>30/03/2023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9300"/>
            <a:ext cx="5000625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115" y="4748052"/>
            <a:ext cx="5492121" cy="4498659"/>
          </a:xfrm>
          <a:prstGeom prst="rect">
            <a:avLst/>
          </a:prstGeom>
        </p:spPr>
        <p:txBody>
          <a:bodyPr vert="horz" lIns="92181" tIns="46090" rIns="92181" bIns="4609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4506"/>
            <a:ext cx="2975300" cy="50038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7448" y="9494506"/>
            <a:ext cx="2975300" cy="50038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D9280B62-6472-4BEA-BDF2-E6F6D34108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0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80B62-6472-4BEA-BDF2-E6F6D341081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41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6966-FD90-45EF-8F6B-E3DDC6F4B3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23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4948-23FA-45B2-A134-D3D09FC354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2F1A-25E6-4AFF-93E5-8B70625E07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950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A5A4-1AE6-40EC-93B3-4793745580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50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92FA-0546-4CDC-B169-DF8D5F3E049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782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E070-0858-40E1-B4AF-715E56BE5F7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19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52B5-7B5A-41DB-9978-B6FF9333E2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89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52A0-2BE7-4193-AA0C-3FD10415D1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660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8CD5C-2DFA-4C66-888D-F11EBEB7CD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9538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1188-A90B-4830-B6CE-EA5C7BB08F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07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FDC5-14E1-4F87-A77A-8EA615412E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42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9AA-A2A3-496B-860D-B140A00CD9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225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8876-D335-4317-BB44-773AE810AA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70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D689-7491-4B70-BDB0-FE602B9E46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54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B73C-C35B-4230-B3FE-9AF49E4D275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64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FA76-ABCF-488B-8035-90A1B844D6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92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B856-CD71-4164-9257-CA6766B5EFE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31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3CE-5C65-4C68-AA98-87CDC4D423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3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B5222-F869-4DE7-8BEC-1F4B9DC3D08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26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0248-EF5B-4095-8FE9-F9CB28316F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51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A79C-5CFB-47C9-A209-CD3FDFC9DB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7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3F30-3D0E-482E-90EC-1CD022639B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61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E7300542-4F03-4645-9249-92DD3DCB0A9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168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9DF99B23-8168-4A41-B997-4C4B6E25354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839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368" y="0"/>
            <a:ext cx="9021264" cy="6858000"/>
          </a:xfrm>
          <a:prstGeom prst="rect">
            <a:avLst/>
          </a:prstGeom>
        </p:spPr>
      </p:pic>
      <p:pic>
        <p:nvPicPr>
          <p:cNvPr id="9" name="Picture 8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53F0D6AC-4E34-4E41-BF35-6E96F56038E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513"/>
          <a:stretch/>
        </p:blipFill>
        <p:spPr>
          <a:xfrm>
            <a:off x="-108520" y="0"/>
            <a:ext cx="9361040" cy="68580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715107" y="2787123"/>
            <a:ext cx="5713783" cy="266429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eaLnBrk="1" hangingPunct="1">
              <a:spcBef>
                <a:spcPts val="0"/>
              </a:spcBef>
              <a:buClr>
                <a:srgbClr val="999933"/>
              </a:buClr>
            </a:pPr>
            <a:r>
              <a:rPr lang="en-GB" sz="3600" kern="0" dirty="0">
                <a:solidFill>
                  <a:srgbClr val="535652"/>
                </a:solidFill>
                <a:latin typeface="Fredoka One"/>
                <a:ea typeface="Verdana"/>
                <a:cs typeface="Arial"/>
              </a:rPr>
              <a:t>Encompass Specialist and Complex Services Pathways  </a:t>
            </a:r>
          </a:p>
          <a:p>
            <a:pPr algn="ctr" eaLnBrk="1" hangingPunct="1">
              <a:spcBef>
                <a:spcPts val="0"/>
              </a:spcBef>
              <a:buClr>
                <a:srgbClr val="999933"/>
              </a:buClr>
            </a:pPr>
            <a:endParaRPr lang="en-GB" sz="3200" kern="0" dirty="0">
              <a:solidFill>
                <a:srgbClr val="535652"/>
              </a:solidFill>
              <a:latin typeface="Fredoka One" pitchFamily="2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397DA5-BE74-434A-89B4-4E6C44BEE60C}"/>
              </a:ext>
            </a:extLst>
          </p:cNvPr>
          <p:cNvSpPr txBox="1"/>
          <p:nvPr/>
        </p:nvSpPr>
        <p:spPr>
          <a:xfrm>
            <a:off x="539552" y="260648"/>
            <a:ext cx="5760640" cy="1728192"/>
          </a:xfrm>
          <a:prstGeom prst="rect">
            <a:avLst/>
          </a:prstGeom>
          <a:solidFill>
            <a:srgbClr val="4C5552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7CED2057-20DA-4BC7-8A16-F58C602251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492120"/>
            <a:ext cx="4248472" cy="11461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6270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9257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  </a:t>
            </a:r>
            <a:endParaRPr lang="en-US" sz="3600" dirty="0">
              <a:latin typeface="Fredoka One" panose="02000000000000000000" pitchFamily="2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943853"/>
            <a:ext cx="8229600" cy="50403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sz="1200" b="1" dirty="0">
                <a:solidFill>
                  <a:srgbClr val="CC3300"/>
                </a:solidFill>
              </a:rPr>
              <a:t>                                                                                                                                                                </a:t>
            </a:r>
            <a:endParaRPr lang="en-US" sz="2400" dirty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GB" sz="2400" b="1" dirty="0">
              <a:effectLst/>
              <a:cs typeface="Calibri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sz="12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171686"/>
            <a:ext cx="9144000" cy="6863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70112" y="449636"/>
            <a:ext cx="6696744" cy="5770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150" u="sng" dirty="0">
                <a:solidFill>
                  <a:srgbClr val="535652"/>
                </a:solidFill>
                <a:latin typeface="Fredoka One"/>
              </a:rPr>
              <a:t>Referral Pathways Step 1</a:t>
            </a:r>
            <a:endParaRPr lang="en-US" sz="3150" u="sng" dirty="0">
              <a:solidFill>
                <a:srgbClr val="535652"/>
              </a:solidFill>
              <a:latin typeface="Fredoka One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483768" y="1261415"/>
            <a:ext cx="4069432" cy="72742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Care Act Assessment </a:t>
            </a: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(Eligible)</a:t>
            </a:r>
            <a:endParaRPr lang="en-GB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14136" y="2357137"/>
            <a:ext cx="8336415" cy="72742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Commissioner Referral/ Self Referral to purchase Encompass Support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619671" y="4930520"/>
            <a:ext cx="3025572" cy="439571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Short Term 6– 12 weeks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63973" y="3532740"/>
            <a:ext cx="1431218" cy="947182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72 hours for assessment </a:t>
            </a:r>
          </a:p>
          <a:p>
            <a:pPr algn="ctr"/>
            <a:r>
              <a:rPr lang="en-GB" sz="1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Rapid Response 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077760" y="3556034"/>
            <a:ext cx="1630144" cy="923887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3-5 working days for assessment</a:t>
            </a:r>
          </a:p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Rehabilitation and Recovery</a:t>
            </a:r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890473" y="3556034"/>
            <a:ext cx="2364734" cy="955629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3 -5  working days for assessment  Short Term </a:t>
            </a:r>
          </a:p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Reablement Community and vocational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628073" y="4658311"/>
            <a:ext cx="5391727" cy="0"/>
          </a:xfrm>
          <a:prstGeom prst="straightConnector1">
            <a:avLst/>
          </a:prstGeom>
          <a:ln w="12700">
            <a:solidFill>
              <a:srgbClr val="535652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867137" y="3557618"/>
            <a:ext cx="1931449" cy="958102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48 – 72 hours for assessment</a:t>
            </a:r>
          </a:p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Community Outreach</a:t>
            </a:r>
          </a:p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035056" y="4876600"/>
            <a:ext cx="1557862" cy="543631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Medium term</a:t>
            </a:r>
          </a:p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3 – 12 months </a:t>
            </a:r>
          </a:p>
        </p:txBody>
      </p:sp>
      <p:cxnSp>
        <p:nvCxnSpPr>
          <p:cNvPr id="26" name="Straight Arrow Connector 25"/>
          <p:cNvCxnSpPr>
            <a:cxnSpLocks/>
          </p:cNvCxnSpPr>
          <p:nvPr/>
        </p:nvCxnSpPr>
        <p:spPr>
          <a:xfrm>
            <a:off x="7020272" y="4643711"/>
            <a:ext cx="1557862" cy="7703"/>
          </a:xfrm>
          <a:prstGeom prst="straightConnector1">
            <a:avLst/>
          </a:prstGeom>
          <a:ln w="12700">
            <a:solidFill>
              <a:srgbClr val="535652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A176DBC-9451-466E-9F82-FB603C899AAB}"/>
              </a:ext>
            </a:extLst>
          </p:cNvPr>
          <p:cNvCxnSpPr>
            <a:stCxn id="9" idx="2"/>
          </p:cNvCxnSpPr>
          <p:nvPr/>
        </p:nvCxnSpPr>
        <p:spPr>
          <a:xfrm>
            <a:off x="4518484" y="1988840"/>
            <a:ext cx="0" cy="360040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8BB539F-A5DD-436A-927F-F0E995E88F4A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1170112" y="3068960"/>
            <a:ext cx="9470" cy="463780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9D813B3-D4C1-46F4-B5BC-EE7477EF125A}"/>
              </a:ext>
            </a:extLst>
          </p:cNvPr>
          <p:cNvCxnSpPr>
            <a:cxnSpLocks/>
          </p:cNvCxnSpPr>
          <p:nvPr/>
        </p:nvCxnSpPr>
        <p:spPr>
          <a:xfrm>
            <a:off x="2888097" y="3092254"/>
            <a:ext cx="9470" cy="463780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5AC79D6-F021-4466-B201-A643420110C0}"/>
              </a:ext>
            </a:extLst>
          </p:cNvPr>
          <p:cNvCxnSpPr>
            <a:cxnSpLocks/>
          </p:cNvCxnSpPr>
          <p:nvPr/>
        </p:nvCxnSpPr>
        <p:spPr>
          <a:xfrm>
            <a:off x="5072840" y="3088793"/>
            <a:ext cx="9470" cy="463780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E0A9C51-1BC9-437B-AE91-D683ED6DB3C9}"/>
              </a:ext>
            </a:extLst>
          </p:cNvPr>
          <p:cNvCxnSpPr>
            <a:cxnSpLocks/>
          </p:cNvCxnSpPr>
          <p:nvPr/>
        </p:nvCxnSpPr>
        <p:spPr>
          <a:xfrm>
            <a:off x="7866856" y="3084562"/>
            <a:ext cx="9470" cy="463780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5" name="Picture 34" descr="Text&#10;&#10;Description automatically generated with low confidence">
            <a:extLst>
              <a:ext uri="{FF2B5EF4-FFF2-40B4-BE49-F238E27FC236}">
                <a16:creationId xmlns:a16="http://schemas.microsoft.com/office/drawing/2014/main" id="{79156736-CA85-4F35-9667-718F0B41E4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579" y="207758"/>
            <a:ext cx="1409007" cy="37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442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9257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  </a:t>
            </a:r>
            <a:endParaRPr lang="en-US" sz="3600" dirty="0">
              <a:latin typeface="Fredoka One" panose="02000000000000000000" pitchFamily="2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8840" y="947970"/>
            <a:ext cx="8229600" cy="50403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sz="2400" b="1" dirty="0">
              <a:cs typeface="Calibri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GB" sz="2400" b="1" dirty="0">
              <a:effectLst/>
              <a:cs typeface="Calibri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755576" y="1196752"/>
            <a:ext cx="7796133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dirty="0">
              <a:latin typeface="Century Gothic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1580" y="455333"/>
            <a:ext cx="7560840" cy="10387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150" u="sng" dirty="0">
                <a:solidFill>
                  <a:srgbClr val="535652"/>
                </a:solidFill>
                <a:latin typeface="Fredoka One"/>
              </a:rPr>
              <a:t>Rapid Response Pathway </a:t>
            </a:r>
            <a:r>
              <a:rPr lang="en-US" sz="2400" u="sng" dirty="0">
                <a:solidFill>
                  <a:srgbClr val="535652"/>
                </a:solidFill>
                <a:latin typeface="Fredoka One"/>
              </a:rPr>
              <a:t>- </a:t>
            </a:r>
            <a:r>
              <a:rPr lang="en-US" sz="2000" u="sng" dirty="0">
                <a:solidFill>
                  <a:srgbClr val="535652"/>
                </a:solidFill>
                <a:latin typeface="Fredoka One"/>
              </a:rPr>
              <a:t>Crisis Intervention </a:t>
            </a:r>
            <a:endParaRPr lang="en-US" sz="1600" u="sng" dirty="0">
              <a:solidFill>
                <a:srgbClr val="535652"/>
              </a:solidFill>
              <a:latin typeface="Fredoka One"/>
            </a:endParaRPr>
          </a:p>
          <a:p>
            <a:pPr algn="ctr"/>
            <a:endParaRPr lang="en-US" sz="3000" u="sng" dirty="0">
              <a:solidFill>
                <a:srgbClr val="7030A0"/>
              </a:solidFill>
              <a:latin typeface="Fredoka One" pitchFamily="2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623950" y="1375995"/>
            <a:ext cx="4810110" cy="446023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 in crisis – referred by CMHT/AOT/ASC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692725" y="2217140"/>
            <a:ext cx="4741336" cy="1144262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Risk Assessment completed in 24 hours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Tr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iage primary need- to identify appropriate support package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31017" y="2192731"/>
            <a:ext cx="2476234" cy="1168671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Can person be supported at current accommodation?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662265" y="3679150"/>
            <a:ext cx="4654151" cy="446023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Crisis Resolve in 72 Hours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72959" y="1338759"/>
            <a:ext cx="1916203" cy="53181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Assume own accommodation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528355" y="4419100"/>
            <a:ext cx="2120662" cy="53181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– Referrer decides next support route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143970" y="4414330"/>
            <a:ext cx="2004093" cy="53181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YES – withdraw support – CMHT/AOT decision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62019" y="4379596"/>
            <a:ext cx="1728192" cy="566548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– cannot accept referral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728307" y="3593196"/>
            <a:ext cx="1728192" cy="68741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YES – Crisis Support Provided up to 24/7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549044" y="5292524"/>
            <a:ext cx="1104596" cy="60200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Different Agency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814281" y="5299637"/>
            <a:ext cx="1001038" cy="61001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Acute Setting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949834" y="5275927"/>
            <a:ext cx="937902" cy="624368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Step Up Bed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010754" y="5278374"/>
            <a:ext cx="1195127" cy="630376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Criminal Justice System </a:t>
            </a:r>
          </a:p>
        </p:txBody>
      </p: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4101342" y="5083563"/>
            <a:ext cx="3518658" cy="180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  <a:stCxn id="16" idx="2"/>
            <a:endCxn id="16" idx="2"/>
          </p:cNvCxnSpPr>
          <p:nvPr/>
        </p:nvCxnSpPr>
        <p:spPr>
          <a:xfrm>
            <a:off x="6588686" y="4950914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</p:cNvCxnSpPr>
          <p:nvPr/>
        </p:nvCxnSpPr>
        <p:spPr>
          <a:xfrm flipH="1">
            <a:off x="5361484" y="5083563"/>
            <a:ext cx="1" cy="208961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cxnSpLocks/>
          </p:cNvCxnSpPr>
          <p:nvPr/>
        </p:nvCxnSpPr>
        <p:spPr>
          <a:xfrm flipH="1">
            <a:off x="4104000" y="5083563"/>
            <a:ext cx="10083" cy="241565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</p:cNvCxnSpPr>
          <p:nvPr/>
        </p:nvCxnSpPr>
        <p:spPr>
          <a:xfrm>
            <a:off x="7620001" y="5092140"/>
            <a:ext cx="0" cy="17503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7CD44CD-6FDC-4CFA-9FB6-0697DDBBE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4928"/>
            <a:ext cx="9144000" cy="688848"/>
          </a:xfrm>
          <a:prstGeom prst="rect">
            <a:avLst/>
          </a:prstGeom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5FB6407-04F7-4407-9F4A-D856F19BABF2}"/>
              </a:ext>
            </a:extLst>
          </p:cNvPr>
          <p:cNvCxnSpPr>
            <a:cxnSpLocks/>
          </p:cNvCxnSpPr>
          <p:nvPr/>
        </p:nvCxnSpPr>
        <p:spPr>
          <a:xfrm>
            <a:off x="2889162" y="1599006"/>
            <a:ext cx="753953" cy="0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BAF7281-900D-4F14-97A3-41A1FA2A3542}"/>
              </a:ext>
            </a:extLst>
          </p:cNvPr>
          <p:cNvCxnSpPr>
            <a:cxnSpLocks/>
          </p:cNvCxnSpPr>
          <p:nvPr/>
        </p:nvCxnSpPr>
        <p:spPr>
          <a:xfrm>
            <a:off x="6084168" y="1843083"/>
            <a:ext cx="0" cy="370713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A97DE0D-73C3-42A2-9CCD-CB37FA77416C}"/>
              </a:ext>
            </a:extLst>
          </p:cNvPr>
          <p:cNvCxnSpPr>
            <a:cxnSpLocks/>
            <a:stCxn id="11" idx="1"/>
          </p:cNvCxnSpPr>
          <p:nvPr/>
        </p:nvCxnSpPr>
        <p:spPr>
          <a:xfrm flipH="1" flipV="1">
            <a:off x="3207253" y="2780929"/>
            <a:ext cx="485472" cy="8342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9537A83-55DA-4D5C-9440-75C8A903CA2F}"/>
              </a:ext>
            </a:extLst>
          </p:cNvPr>
          <p:cNvCxnSpPr>
            <a:cxnSpLocks/>
          </p:cNvCxnSpPr>
          <p:nvPr/>
        </p:nvCxnSpPr>
        <p:spPr>
          <a:xfrm>
            <a:off x="1259632" y="3377384"/>
            <a:ext cx="0" cy="1002212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0D842C6-51F9-4BF0-A4BA-A6598284A710}"/>
              </a:ext>
            </a:extLst>
          </p:cNvPr>
          <p:cNvCxnSpPr>
            <a:cxnSpLocks/>
          </p:cNvCxnSpPr>
          <p:nvPr/>
        </p:nvCxnSpPr>
        <p:spPr>
          <a:xfrm>
            <a:off x="2483768" y="3359640"/>
            <a:ext cx="0" cy="233556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36FD9F7-2715-4BD8-9863-F4E9B7D3980C}"/>
              </a:ext>
            </a:extLst>
          </p:cNvPr>
          <p:cNvCxnSpPr>
            <a:cxnSpLocks/>
          </p:cNvCxnSpPr>
          <p:nvPr/>
        </p:nvCxnSpPr>
        <p:spPr>
          <a:xfrm>
            <a:off x="6589938" y="4160978"/>
            <a:ext cx="0" cy="233556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DA957C0-D327-4FC9-855F-84F465497678}"/>
              </a:ext>
            </a:extLst>
          </p:cNvPr>
          <p:cNvCxnSpPr>
            <a:cxnSpLocks/>
          </p:cNvCxnSpPr>
          <p:nvPr/>
        </p:nvCxnSpPr>
        <p:spPr>
          <a:xfrm>
            <a:off x="4355976" y="4146040"/>
            <a:ext cx="0" cy="233556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096E6F5-520C-4118-AC1F-6F7192F0F79A}"/>
              </a:ext>
            </a:extLst>
          </p:cNvPr>
          <p:cNvCxnSpPr>
            <a:cxnSpLocks/>
          </p:cNvCxnSpPr>
          <p:nvPr/>
        </p:nvCxnSpPr>
        <p:spPr>
          <a:xfrm flipH="1">
            <a:off x="6372229" y="5092140"/>
            <a:ext cx="1" cy="208961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DCADBCC-90DB-4840-9B38-C1CB25720F41}"/>
              </a:ext>
            </a:extLst>
          </p:cNvPr>
          <p:cNvCxnSpPr/>
          <p:nvPr/>
        </p:nvCxnSpPr>
        <p:spPr>
          <a:xfrm>
            <a:off x="6418785" y="4946144"/>
            <a:ext cx="0" cy="145996"/>
          </a:xfrm>
          <a:prstGeom prst="line">
            <a:avLst/>
          </a:prstGeom>
          <a:ln w="12700">
            <a:solidFill>
              <a:srgbClr val="CC3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Picture 60">
            <a:extLst>
              <a:ext uri="{FF2B5EF4-FFF2-40B4-BE49-F238E27FC236}">
                <a16:creationId xmlns:a16="http://schemas.microsoft.com/office/drawing/2014/main" id="{7AEEBA33-DAAE-4D0C-930D-4C44756D9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0142" y="196867"/>
            <a:ext cx="1408298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9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A18E80-1AEC-4C63-97CE-ACBA64302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6496"/>
            <a:ext cx="9144000" cy="688848"/>
          </a:xfrm>
          <a:prstGeom prst="rect">
            <a:avLst/>
          </a:prstGeom>
        </p:spPr>
      </p:pic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9257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  </a:t>
            </a:r>
            <a:endParaRPr lang="en-US" sz="3600" dirty="0">
              <a:latin typeface="Fredoka One" panose="02000000000000000000" pitchFamily="2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943853"/>
            <a:ext cx="8229600" cy="50403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sz="1200" b="1" dirty="0">
                <a:solidFill>
                  <a:srgbClr val="CC3300"/>
                </a:solidFill>
              </a:rPr>
              <a:t>                                                                                                                                                                </a:t>
            </a:r>
            <a:endParaRPr lang="en-US" sz="2400" dirty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GB" sz="2400" b="1" dirty="0">
              <a:effectLst/>
              <a:cs typeface="Calibri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sz="1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91195" y="384308"/>
            <a:ext cx="8924893" cy="5770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150" u="sng" dirty="0">
                <a:solidFill>
                  <a:srgbClr val="535652"/>
                </a:solidFill>
                <a:latin typeface="Fredoka One"/>
              </a:rPr>
              <a:t>Rehab and Recovery Pathway </a:t>
            </a:r>
            <a:r>
              <a:rPr lang="en-US" sz="2400" u="sng" dirty="0">
                <a:solidFill>
                  <a:srgbClr val="535652"/>
                </a:solidFill>
                <a:latin typeface="Fredoka One"/>
              </a:rPr>
              <a:t>-  </a:t>
            </a:r>
            <a:r>
              <a:rPr lang="en-US" u="sng" dirty="0">
                <a:solidFill>
                  <a:srgbClr val="535652"/>
                </a:solidFill>
                <a:latin typeface="Fredoka One"/>
              </a:rPr>
              <a:t>Accommodation Based</a:t>
            </a:r>
            <a:endParaRPr lang="en-US" sz="1600" u="sng" dirty="0">
              <a:solidFill>
                <a:srgbClr val="535652"/>
              </a:solidFill>
              <a:latin typeface="Fredoka One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5133" y="1272288"/>
            <a:ext cx="7796133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dirty="0">
              <a:latin typeface="Century Gothic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Century Gothic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75849" y="1359940"/>
            <a:ext cx="6294699" cy="339523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 in Acute Services – ready for discharge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49033" y="2046830"/>
            <a:ext cx="2167390" cy="489727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– refer to Homelessness Team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033462" y="2022571"/>
            <a:ext cx="3240360" cy="512983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Does the person have accommodation to return to?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732240" y="2022571"/>
            <a:ext cx="2088232" cy="51298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Yes</a:t>
            </a:r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Assess and support person whilst in acute setting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757393" y="2704457"/>
            <a:ext cx="2088232" cy="378616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Draft Personalised Support package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750497" y="3216285"/>
            <a:ext cx="2088232" cy="345529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Agree Purchase Order</a:t>
            </a:r>
            <a:endParaRPr lang="en-GB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19063" y="2668866"/>
            <a:ext cx="6164157" cy="37499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Discharge Plan to be developed and date set</a:t>
            </a:r>
            <a:r>
              <a:rPr lang="en-GB" sz="1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763688" y="3204769"/>
            <a:ext cx="3541449" cy="37499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 Discharged to Encompass Specialist Complex Services – Rehab and Recovery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11560" y="3749215"/>
            <a:ext cx="4897100" cy="37499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 / 6 week review personalised  support plan with circle of support, family, Social Worker CMHT and  Encompass Team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920759" y="4312449"/>
            <a:ext cx="3384377" cy="50121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Does the person need to continue with the same level of support?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6084168" y="3885276"/>
            <a:ext cx="2037468" cy="276837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Yes- Support Continues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409820" y="4358344"/>
            <a:ext cx="1423631" cy="351287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12 Week Review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409820" y="4865539"/>
            <a:ext cx="1441093" cy="384659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18 Week Review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305136" y="5739796"/>
            <a:ext cx="2223610" cy="585776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Rehab ends and Outreach step down begins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552214" y="4999181"/>
            <a:ext cx="2313167" cy="492907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Independent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507065" y="5763049"/>
            <a:ext cx="2313167" cy="53193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– Outreach/Short Term Enablement Team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313775" y="5011986"/>
            <a:ext cx="1786425" cy="40522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Yes – complete episode of support</a:t>
            </a:r>
          </a:p>
        </p:txBody>
      </p:sp>
      <p:cxnSp>
        <p:nvCxnSpPr>
          <p:cNvPr id="27" name="Straight Arrow Connector 26"/>
          <p:cNvCxnSpPr>
            <a:stCxn id="21" idx="1"/>
            <a:endCxn id="24" idx="3"/>
          </p:cNvCxnSpPr>
          <p:nvPr/>
        </p:nvCxnSpPr>
        <p:spPr>
          <a:xfrm flipH="1">
            <a:off x="4865381" y="4533988"/>
            <a:ext cx="2544439" cy="71164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2" idx="1"/>
            <a:endCxn id="24" idx="3"/>
          </p:cNvCxnSpPr>
          <p:nvPr/>
        </p:nvCxnSpPr>
        <p:spPr>
          <a:xfrm flipH="1">
            <a:off x="4865381" y="5057869"/>
            <a:ext cx="2544439" cy="18776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5" idx="3"/>
            <a:endCxn id="23" idx="1"/>
          </p:cNvCxnSpPr>
          <p:nvPr/>
        </p:nvCxnSpPr>
        <p:spPr>
          <a:xfrm>
            <a:off x="4820232" y="6029017"/>
            <a:ext cx="484904" cy="366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33F7716-4FCA-4EC4-9C0F-AA761D5D9DBD}"/>
              </a:ext>
            </a:extLst>
          </p:cNvPr>
          <p:cNvCxnSpPr>
            <a:stCxn id="9" idx="2"/>
          </p:cNvCxnSpPr>
          <p:nvPr/>
        </p:nvCxnSpPr>
        <p:spPr>
          <a:xfrm flipH="1">
            <a:off x="4723198" y="1699463"/>
            <a:ext cx="1" cy="347367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1C61760-0FDF-4F0B-9059-5AB5F6A6EF10}"/>
              </a:ext>
            </a:extLst>
          </p:cNvPr>
          <p:cNvCxnSpPr>
            <a:cxnSpLocks/>
          </p:cNvCxnSpPr>
          <p:nvPr/>
        </p:nvCxnSpPr>
        <p:spPr>
          <a:xfrm flipH="1">
            <a:off x="2599589" y="2267680"/>
            <a:ext cx="433873" cy="0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95F927E-FA05-4767-8401-E38D18252EC0}"/>
              </a:ext>
            </a:extLst>
          </p:cNvPr>
          <p:cNvCxnSpPr>
            <a:cxnSpLocks/>
          </p:cNvCxnSpPr>
          <p:nvPr/>
        </p:nvCxnSpPr>
        <p:spPr>
          <a:xfrm>
            <a:off x="6273822" y="2279062"/>
            <a:ext cx="418862" cy="0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C224446-357A-4A6E-AA24-09DB0C0F2415}"/>
              </a:ext>
            </a:extLst>
          </p:cNvPr>
          <p:cNvCxnSpPr>
            <a:cxnSpLocks/>
          </p:cNvCxnSpPr>
          <p:nvPr/>
        </p:nvCxnSpPr>
        <p:spPr>
          <a:xfrm flipH="1">
            <a:off x="4673845" y="2466370"/>
            <a:ext cx="10219" cy="219475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A243E01-74A4-46D5-B360-0B4559C12343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7776356" y="2535555"/>
            <a:ext cx="22436" cy="168143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D0136BF-69A0-40FD-97A7-1BD6647DA34C}"/>
              </a:ext>
            </a:extLst>
          </p:cNvPr>
          <p:cNvCxnSpPr>
            <a:cxnSpLocks/>
          </p:cNvCxnSpPr>
          <p:nvPr/>
        </p:nvCxnSpPr>
        <p:spPr>
          <a:xfrm>
            <a:off x="7772177" y="3048539"/>
            <a:ext cx="22436" cy="168143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D906712-F872-4DC5-A770-4D4C119E1DE7}"/>
              </a:ext>
            </a:extLst>
          </p:cNvPr>
          <p:cNvCxnSpPr>
            <a:cxnSpLocks/>
          </p:cNvCxnSpPr>
          <p:nvPr/>
        </p:nvCxnSpPr>
        <p:spPr>
          <a:xfrm>
            <a:off x="3523194" y="3061236"/>
            <a:ext cx="22436" cy="168143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3655029-323C-4B65-B737-C1087FD6C181}"/>
              </a:ext>
            </a:extLst>
          </p:cNvPr>
          <p:cNvCxnSpPr>
            <a:cxnSpLocks/>
          </p:cNvCxnSpPr>
          <p:nvPr/>
        </p:nvCxnSpPr>
        <p:spPr>
          <a:xfrm>
            <a:off x="3545630" y="3588466"/>
            <a:ext cx="22436" cy="168143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1AC616A-38D5-4130-BBCD-4CEE7BA27F03}"/>
              </a:ext>
            </a:extLst>
          </p:cNvPr>
          <p:cNvCxnSpPr>
            <a:cxnSpLocks/>
          </p:cNvCxnSpPr>
          <p:nvPr/>
        </p:nvCxnSpPr>
        <p:spPr>
          <a:xfrm>
            <a:off x="3564346" y="4156472"/>
            <a:ext cx="22436" cy="168143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25A0FB1-3DB9-495E-AA27-1AE628AC2D04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5315480" y="4023695"/>
            <a:ext cx="768688" cy="522454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2FC3034-BB4D-4B76-A2AE-2CC2CFD9C79F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8121637" y="4716127"/>
            <a:ext cx="8730" cy="149412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A0B3458-9E9E-49F7-8159-ED605F173401}"/>
              </a:ext>
            </a:extLst>
          </p:cNvPr>
          <p:cNvCxnSpPr>
            <a:cxnSpLocks/>
          </p:cNvCxnSpPr>
          <p:nvPr/>
        </p:nvCxnSpPr>
        <p:spPr>
          <a:xfrm flipH="1">
            <a:off x="2086675" y="5239209"/>
            <a:ext cx="490319" cy="2107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984B39E-4124-466D-A2A5-A6278056DCB1}"/>
              </a:ext>
            </a:extLst>
          </p:cNvPr>
          <p:cNvCxnSpPr/>
          <p:nvPr/>
        </p:nvCxnSpPr>
        <p:spPr>
          <a:xfrm flipH="1">
            <a:off x="3663647" y="5413267"/>
            <a:ext cx="1" cy="347367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2" name="Picture 61">
            <a:extLst>
              <a:ext uri="{FF2B5EF4-FFF2-40B4-BE49-F238E27FC236}">
                <a16:creationId xmlns:a16="http://schemas.microsoft.com/office/drawing/2014/main" id="{0D663680-3D32-4ED6-B6F7-2544E2B4B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4507" y="128710"/>
            <a:ext cx="1408298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72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29600" cy="78296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dirty="0"/>
              <a:t> </a:t>
            </a:r>
            <a:r>
              <a:rPr lang="en-GB" sz="3500" u="sng" dirty="0">
                <a:solidFill>
                  <a:srgbClr val="535652"/>
                </a:solidFill>
                <a:latin typeface="Fredoka One"/>
              </a:rPr>
              <a:t>Short Term Enablement Pathway</a:t>
            </a:r>
            <a:br>
              <a:rPr lang="en-GB" sz="3000" u="sng" dirty="0">
                <a:solidFill>
                  <a:srgbClr val="535652"/>
                </a:solidFill>
                <a:latin typeface="Fredoka One"/>
              </a:rPr>
            </a:br>
            <a:r>
              <a:rPr lang="en-GB" sz="2000" u="sng" dirty="0">
                <a:solidFill>
                  <a:srgbClr val="535652"/>
                </a:solidFill>
                <a:latin typeface="Fredoka One"/>
              </a:rPr>
              <a:t>Community Outreach  </a:t>
            </a:r>
            <a:endParaRPr lang="en-US" sz="1800" u="sng" dirty="0">
              <a:solidFill>
                <a:srgbClr val="535652"/>
              </a:solidFill>
              <a:latin typeface="Fredoka One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                                                          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>
          <a:xfrm>
            <a:off x="704528" y="1024775"/>
            <a:ext cx="7848600" cy="37666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en-GB" sz="1800" dirty="0">
                <a:solidFill>
                  <a:schemeClr val="tx1"/>
                </a:solidFill>
              </a:rPr>
              <a:t>CMHT/AOT/ASC/Private referral to service </a:t>
            </a:r>
          </a:p>
        </p:txBody>
      </p:sp>
      <p:sp>
        <p:nvSpPr>
          <p:cNvPr id="9" name="Text Placeholder 7"/>
          <p:cNvSpPr txBox="1">
            <a:spLocks/>
          </p:cNvSpPr>
          <p:nvPr/>
        </p:nvSpPr>
        <p:spPr>
          <a:xfrm>
            <a:off x="704528" y="1537959"/>
            <a:ext cx="7848600" cy="388001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Meet person in home environment -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Family / Person Centred Assessment strengths </a:t>
            </a:r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–based approach - Risk Assessment and understand desired personal outcomes</a:t>
            </a:r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3124200" y="2168364"/>
            <a:ext cx="2808312" cy="1254966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/>
              <a:buNone/>
            </a:pPr>
            <a:r>
              <a:rPr lang="en-GB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LIFESTYLE OUTCOMES:</a:t>
            </a:r>
          </a:p>
          <a:p>
            <a:pPr algn="just" fontAlgn="auto">
              <a:spcAft>
                <a:spcPts val="0"/>
              </a:spcAft>
            </a:pPr>
            <a:r>
              <a:rPr lang="en-GB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SOCIAL ACTIVITY</a:t>
            </a:r>
          </a:p>
          <a:p>
            <a:pPr algn="just" fontAlgn="auto">
              <a:spcAft>
                <a:spcPts val="0"/>
              </a:spcAft>
            </a:pPr>
            <a:r>
              <a:rPr lang="en-GB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COMMUNITY CONNECTION</a:t>
            </a:r>
          </a:p>
          <a:p>
            <a:pPr algn="just" fontAlgn="auto">
              <a:spcAft>
                <a:spcPts val="0"/>
              </a:spcAft>
            </a:pPr>
            <a:r>
              <a:rPr lang="en-GB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DAY TME OCCUPATION</a:t>
            </a:r>
          </a:p>
          <a:p>
            <a:pPr algn="just" fontAlgn="auto">
              <a:spcAft>
                <a:spcPts val="0"/>
              </a:spcAft>
            </a:pPr>
            <a:r>
              <a:rPr lang="en-GB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FRIENDSHIPS/FAMILY/RELATIONSHIPS  </a:t>
            </a:r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6053472" y="2168364"/>
            <a:ext cx="2808312" cy="1254966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INDEPENDENCE OUTCOMES:</a:t>
            </a:r>
          </a:p>
          <a:p>
            <a:pPr algn="just" fontAlgn="auto">
              <a:spcAft>
                <a:spcPts val="0"/>
              </a:spcAft>
            </a:pPr>
            <a:r>
              <a:rPr lang="en-GB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HEALTH AND WELL-BEING </a:t>
            </a:r>
          </a:p>
          <a:p>
            <a:pPr algn="just" fontAlgn="auto">
              <a:spcAft>
                <a:spcPts val="0"/>
              </a:spcAft>
            </a:pPr>
            <a:r>
              <a:rPr lang="en-GB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PERSONAL CARE</a:t>
            </a:r>
          </a:p>
          <a:p>
            <a:pPr algn="just" fontAlgn="auto">
              <a:spcAft>
                <a:spcPts val="0"/>
              </a:spcAft>
            </a:pPr>
            <a:r>
              <a:rPr lang="en-GB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LIVING SKILLS</a:t>
            </a:r>
          </a:p>
          <a:p>
            <a:pPr algn="just" fontAlgn="auto">
              <a:spcAft>
                <a:spcPts val="0"/>
              </a:spcAft>
            </a:pPr>
            <a:r>
              <a:rPr lang="en-GB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NAVIGATING COMMUNITY  </a:t>
            </a:r>
          </a:p>
        </p:txBody>
      </p:sp>
      <p:sp>
        <p:nvSpPr>
          <p:cNvPr id="13" name="Text Placeholder 7"/>
          <p:cNvSpPr txBox="1">
            <a:spLocks/>
          </p:cNvSpPr>
          <p:nvPr/>
        </p:nvSpPr>
        <p:spPr>
          <a:xfrm>
            <a:off x="704528" y="1024775"/>
            <a:ext cx="7848600" cy="388001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CMHT/AOT/ASC/Private referral to service </a:t>
            </a:r>
          </a:p>
        </p:txBody>
      </p:sp>
      <p:sp>
        <p:nvSpPr>
          <p:cNvPr id="15" name="Text Placeholder 7"/>
          <p:cNvSpPr txBox="1">
            <a:spLocks/>
          </p:cNvSpPr>
          <p:nvPr/>
        </p:nvSpPr>
        <p:spPr>
          <a:xfrm>
            <a:off x="194928" y="2168364"/>
            <a:ext cx="2808312" cy="1254966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400" b="1" dirty="0">
                <a:solidFill>
                  <a:schemeClr val="tx1"/>
                </a:solidFill>
              </a:rPr>
              <a:t>   </a:t>
            </a: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VOCATIONAL  OUTCOMES:</a:t>
            </a:r>
          </a:p>
          <a:p>
            <a:pPr algn="just" fontAlgn="auto">
              <a:spcAft>
                <a:spcPts val="0"/>
              </a:spcAft>
            </a:pP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WORK </a:t>
            </a:r>
          </a:p>
          <a:p>
            <a:pPr algn="just" fontAlgn="auto">
              <a:spcAft>
                <a:spcPts val="0"/>
              </a:spcAft>
            </a:pP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VOLUTEERING </a:t>
            </a:r>
          </a:p>
          <a:p>
            <a:pPr algn="just" fontAlgn="auto">
              <a:spcAft>
                <a:spcPts val="0"/>
              </a:spcAft>
            </a:pP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MICRO ENTERPRISE </a:t>
            </a:r>
          </a:p>
        </p:txBody>
      </p:sp>
      <p:sp>
        <p:nvSpPr>
          <p:cNvPr id="16" name="Text Placeholder 7"/>
          <p:cNvSpPr txBox="1">
            <a:spLocks/>
          </p:cNvSpPr>
          <p:nvPr/>
        </p:nvSpPr>
        <p:spPr>
          <a:xfrm>
            <a:off x="2483768" y="3573016"/>
            <a:ext cx="4069432" cy="422138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CO-PRODUCED  PERSONALISED  SUPPORT PLAN AGREEMENT </a:t>
            </a:r>
          </a:p>
        </p:txBody>
      </p:sp>
      <p:sp>
        <p:nvSpPr>
          <p:cNvPr id="18" name="Text Placeholder 7"/>
          <p:cNvSpPr txBox="1">
            <a:spLocks/>
          </p:cNvSpPr>
          <p:nvPr/>
        </p:nvSpPr>
        <p:spPr>
          <a:xfrm>
            <a:off x="1494774" y="4256992"/>
            <a:ext cx="6067164" cy="400372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200" b="1" dirty="0">
                <a:solidFill>
                  <a:schemeClr val="tx1"/>
                </a:solidFill>
              </a:rPr>
              <a:t>                                       </a:t>
            </a: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 / 6 MONTH REVIEW – CIRCLE OF SUPPORT &amp; MDT RE-ASSESSMENT </a:t>
            </a:r>
          </a:p>
        </p:txBody>
      </p:sp>
      <p:sp>
        <p:nvSpPr>
          <p:cNvPr id="19" name="Text Placeholder 7"/>
          <p:cNvSpPr txBox="1">
            <a:spLocks/>
          </p:cNvSpPr>
          <p:nvPr/>
        </p:nvSpPr>
        <p:spPr>
          <a:xfrm>
            <a:off x="3505640" y="4898715"/>
            <a:ext cx="2161228" cy="743496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050" b="1" dirty="0">
                <a:solidFill>
                  <a:schemeClr val="tx1"/>
                </a:solidFill>
              </a:rPr>
              <a:t> </a:t>
            </a: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PROGRESSING - REVIEW SUPPORT PLAN</a:t>
            </a:r>
          </a:p>
        </p:txBody>
      </p:sp>
      <p:sp>
        <p:nvSpPr>
          <p:cNvPr id="20" name="Text Placeholder 7"/>
          <p:cNvSpPr txBox="1">
            <a:spLocks/>
          </p:cNvSpPr>
          <p:nvPr/>
        </p:nvSpPr>
        <p:spPr>
          <a:xfrm>
            <a:off x="5893332" y="4888482"/>
            <a:ext cx="2081535" cy="385161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200" b="1" dirty="0">
                <a:solidFill>
                  <a:schemeClr val="tx1"/>
                </a:solidFill>
              </a:rPr>
              <a:t> </a:t>
            </a: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CONTINUE SUPPORT </a:t>
            </a:r>
          </a:p>
        </p:txBody>
      </p:sp>
      <p:sp>
        <p:nvSpPr>
          <p:cNvPr id="21" name="Text Placeholder 7"/>
          <p:cNvSpPr txBox="1">
            <a:spLocks/>
          </p:cNvSpPr>
          <p:nvPr/>
        </p:nvSpPr>
        <p:spPr>
          <a:xfrm>
            <a:off x="1014125" y="4888483"/>
            <a:ext cx="2161228" cy="742302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/>
              <a:buNone/>
            </a:pP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STEP DOWN FROM COMMUNITY OUTREACH </a:t>
            </a:r>
          </a:p>
        </p:txBody>
      </p:sp>
      <p:sp>
        <p:nvSpPr>
          <p:cNvPr id="22" name="Text Placeholder 7"/>
          <p:cNvSpPr txBox="1">
            <a:spLocks/>
          </p:cNvSpPr>
          <p:nvPr/>
        </p:nvSpPr>
        <p:spPr>
          <a:xfrm>
            <a:off x="6151951" y="5520312"/>
            <a:ext cx="1564295" cy="459277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/>
              <a:buNone/>
            </a:pP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12 MONTH REVIEW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15211A-A085-423E-9D27-62F86E661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9152"/>
            <a:ext cx="9144000" cy="688848"/>
          </a:xfrm>
          <a:prstGeom prst="rect">
            <a:avLst/>
          </a:prstGeom>
        </p:spPr>
      </p:pic>
      <p:pic>
        <p:nvPicPr>
          <p:cNvPr id="6" name="Picture 5" descr="Text&#10;&#10;Description automatically generated with low confidence">
            <a:extLst>
              <a:ext uri="{FF2B5EF4-FFF2-40B4-BE49-F238E27FC236}">
                <a16:creationId xmlns:a16="http://schemas.microsoft.com/office/drawing/2014/main" id="{FD224086-0322-4283-B481-4D0228CA8D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769" y="136523"/>
            <a:ext cx="1062057" cy="285095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8A45103-417D-483A-8AA3-5A54654D3931}"/>
              </a:ext>
            </a:extLst>
          </p:cNvPr>
          <p:cNvCxnSpPr>
            <a:stCxn id="13" idx="2"/>
            <a:endCxn id="9" idx="0"/>
          </p:cNvCxnSpPr>
          <p:nvPr/>
        </p:nvCxnSpPr>
        <p:spPr>
          <a:xfrm>
            <a:off x="4628828" y="1412776"/>
            <a:ext cx="0" cy="125183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95055FB-020B-490C-AB46-E515C85BA2DE}"/>
              </a:ext>
            </a:extLst>
          </p:cNvPr>
          <p:cNvCxnSpPr>
            <a:cxnSpLocks/>
          </p:cNvCxnSpPr>
          <p:nvPr/>
        </p:nvCxnSpPr>
        <p:spPr>
          <a:xfrm>
            <a:off x="4628828" y="1925960"/>
            <a:ext cx="0" cy="279648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977AA19-6A79-4F6A-8E59-EA44EB549240}"/>
              </a:ext>
            </a:extLst>
          </p:cNvPr>
          <p:cNvCxnSpPr>
            <a:cxnSpLocks/>
          </p:cNvCxnSpPr>
          <p:nvPr/>
        </p:nvCxnSpPr>
        <p:spPr>
          <a:xfrm>
            <a:off x="4657582" y="3995154"/>
            <a:ext cx="0" cy="279648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88FA1F7-439F-4756-BF41-48A1EBDEB74A}"/>
              </a:ext>
            </a:extLst>
          </p:cNvPr>
          <p:cNvCxnSpPr>
            <a:cxnSpLocks/>
          </p:cNvCxnSpPr>
          <p:nvPr/>
        </p:nvCxnSpPr>
        <p:spPr>
          <a:xfrm>
            <a:off x="2195736" y="4657364"/>
            <a:ext cx="0" cy="241351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9152E25-674B-4F50-BC84-758ED619E4AD}"/>
              </a:ext>
            </a:extLst>
          </p:cNvPr>
          <p:cNvCxnSpPr>
            <a:cxnSpLocks/>
          </p:cNvCxnSpPr>
          <p:nvPr/>
        </p:nvCxnSpPr>
        <p:spPr>
          <a:xfrm>
            <a:off x="4635497" y="4657364"/>
            <a:ext cx="0" cy="241351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E0AAA06-DC4E-4383-BA89-CF752BE0E007}"/>
              </a:ext>
            </a:extLst>
          </p:cNvPr>
          <p:cNvCxnSpPr>
            <a:cxnSpLocks/>
          </p:cNvCxnSpPr>
          <p:nvPr/>
        </p:nvCxnSpPr>
        <p:spPr>
          <a:xfrm>
            <a:off x="6804248" y="4657364"/>
            <a:ext cx="0" cy="241351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2239090-3157-44DC-83C6-0307406B4BB7}"/>
              </a:ext>
            </a:extLst>
          </p:cNvPr>
          <p:cNvCxnSpPr>
            <a:cxnSpLocks/>
          </p:cNvCxnSpPr>
          <p:nvPr/>
        </p:nvCxnSpPr>
        <p:spPr>
          <a:xfrm>
            <a:off x="6806226" y="5278961"/>
            <a:ext cx="0" cy="241351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4EC8FBE-D750-46BA-8531-AF6DAFEEC8E3}"/>
              </a:ext>
            </a:extLst>
          </p:cNvPr>
          <p:cNvCxnSpPr>
            <a:cxnSpLocks/>
          </p:cNvCxnSpPr>
          <p:nvPr/>
        </p:nvCxnSpPr>
        <p:spPr>
          <a:xfrm>
            <a:off x="4618775" y="3423330"/>
            <a:ext cx="0" cy="149686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D76C6F0-5921-4D14-B655-25329873F74C}"/>
              </a:ext>
            </a:extLst>
          </p:cNvPr>
          <p:cNvCxnSpPr>
            <a:cxnSpLocks/>
          </p:cNvCxnSpPr>
          <p:nvPr/>
        </p:nvCxnSpPr>
        <p:spPr>
          <a:xfrm>
            <a:off x="1763688" y="1930333"/>
            <a:ext cx="0" cy="279648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1D72927-9297-46B6-B9FB-B807E951198A}"/>
              </a:ext>
            </a:extLst>
          </p:cNvPr>
          <p:cNvCxnSpPr>
            <a:cxnSpLocks/>
          </p:cNvCxnSpPr>
          <p:nvPr/>
        </p:nvCxnSpPr>
        <p:spPr>
          <a:xfrm>
            <a:off x="7462319" y="1925960"/>
            <a:ext cx="0" cy="279648"/>
          </a:xfrm>
          <a:prstGeom prst="straightConnector1">
            <a:avLst/>
          </a:prstGeom>
          <a:ln w="12700">
            <a:solidFill>
              <a:srgbClr val="4C55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27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4080A5CF385540B8D83E726626A259" ma:contentTypeVersion="11" ma:contentTypeDescription="Create a new document." ma:contentTypeScope="" ma:versionID="946bd470cd744b68f73ae43bd63e9050">
  <xsd:schema xmlns:xsd="http://www.w3.org/2001/XMLSchema" xmlns:xs="http://www.w3.org/2001/XMLSchema" xmlns:p="http://schemas.microsoft.com/office/2006/metadata/properties" xmlns:ns3="213b57a7-43f3-4d6c-a36e-d1796c22d540" xmlns:ns4="581dee7b-fbc4-4cd8-8e32-ca3ac74a559e" targetNamespace="http://schemas.microsoft.com/office/2006/metadata/properties" ma:root="true" ma:fieldsID="41d8189165e961f97aa5989ef8b29a03" ns3:_="" ns4:_="">
    <xsd:import namespace="213b57a7-43f3-4d6c-a36e-d1796c22d540"/>
    <xsd:import namespace="581dee7b-fbc4-4cd8-8e32-ca3ac74a559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b57a7-43f3-4d6c-a36e-d1796c22d5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1dee7b-fbc4-4cd8-8e32-ca3ac74a559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1B5A5A-DF82-4BF6-8081-CC91C3A0A5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3b57a7-43f3-4d6c-a36e-d1796c22d540"/>
    <ds:schemaRef ds:uri="581dee7b-fbc4-4cd8-8e32-ca3ac74a55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28CBE2-005E-4F52-8361-B4310CB41A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8A0907-A8C1-46B7-A6AD-5160F24CAE42}">
  <ds:schemaRefs>
    <ds:schemaRef ds:uri="http://purl.org/dc/terms/"/>
    <ds:schemaRef ds:uri="http://purl.org/dc/dcmitype/"/>
    <ds:schemaRef ds:uri="213b57a7-43f3-4d6c-a36e-d1796c22d540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581dee7b-fbc4-4cd8-8e32-ca3ac74a559e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4014</TotalTime>
  <Words>422</Words>
  <Application>Microsoft Office PowerPoint</Application>
  <PresentationFormat>On-screen Show (4:3)</PresentationFormat>
  <Paragraphs>84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Fredoka One</vt:lpstr>
      <vt:lpstr>Verdana</vt:lpstr>
      <vt:lpstr>Office Theme</vt:lpstr>
      <vt:lpstr>1_Office Theme</vt:lpstr>
      <vt:lpstr>PowerPoint Presentation</vt:lpstr>
      <vt:lpstr>  </vt:lpstr>
      <vt:lpstr>  </vt:lpstr>
      <vt:lpstr>  </vt:lpstr>
      <vt:lpstr> Short Term Enablement Pathway Community Outreach  </vt:lpstr>
    </vt:vector>
  </TitlesOfParts>
  <Company>DRH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</dc:title>
  <dc:creator>J.Obeirne</dc:creator>
  <cp:lastModifiedBy>Hannah Harrison</cp:lastModifiedBy>
  <cp:revision>759</cp:revision>
  <cp:lastPrinted>2018-09-21T07:45:57Z</cp:lastPrinted>
  <dcterms:created xsi:type="dcterms:W3CDTF">2010-01-25T15:43:13Z</dcterms:created>
  <dcterms:modified xsi:type="dcterms:W3CDTF">2023-03-30T11:11:54Z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356f32c-107b-4e46-a90d-f2c4f187ed23_Enabled">
    <vt:lpwstr>true</vt:lpwstr>
  </property>
  <property fmtid="{D5CDD505-2E9C-101B-9397-08002B2CF9AE}" pid="3" name="MSIP_Label_2356f32c-107b-4e46-a90d-f2c4f187ed23_SetDate">
    <vt:lpwstr>2021-01-12T16:55:43Z</vt:lpwstr>
  </property>
  <property fmtid="{D5CDD505-2E9C-101B-9397-08002B2CF9AE}" pid="4" name="MSIP_Label_2356f32c-107b-4e46-a90d-f2c4f187ed23_Method">
    <vt:lpwstr>Standard</vt:lpwstr>
  </property>
  <property fmtid="{D5CDD505-2E9C-101B-9397-08002B2CF9AE}" pid="5" name="MSIP_Label_2356f32c-107b-4e46-a90d-f2c4f187ed23_Name">
    <vt:lpwstr>General</vt:lpwstr>
  </property>
  <property fmtid="{D5CDD505-2E9C-101B-9397-08002B2CF9AE}" pid="6" name="MSIP_Label_2356f32c-107b-4e46-a90d-f2c4f187ed23_SiteId">
    <vt:lpwstr>4694de5c-222b-4010-a832-96b7e7404570</vt:lpwstr>
  </property>
  <property fmtid="{D5CDD505-2E9C-101B-9397-08002B2CF9AE}" pid="7" name="MSIP_Label_2356f32c-107b-4e46-a90d-f2c4f187ed23_ActionId">
    <vt:lpwstr>52bd2d5b-b850-4f7a-8a09-3c69fc58d64b</vt:lpwstr>
  </property>
  <property fmtid="{D5CDD505-2E9C-101B-9397-08002B2CF9AE}" pid="8" name="MSIP_Label_2356f32c-107b-4e46-a90d-f2c4f187ed23_ContentBits">
    <vt:lpwstr>0</vt:lpwstr>
  </property>
  <property fmtid="{D5CDD505-2E9C-101B-9397-08002B2CF9AE}" pid="9" name="ContentTypeId">
    <vt:lpwstr>0x010100A44080A5CF385540B8D83E726626A259</vt:lpwstr>
  </property>
</Properties>
</file>